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34806890" r:id="rId2"/>
    <p:sldId id="2134806892" r:id="rId3"/>
    <p:sldId id="2134806894" r:id="rId4"/>
    <p:sldId id="2134806896" r:id="rId5"/>
    <p:sldId id="2134806897" r:id="rId6"/>
    <p:sldId id="2134806898" r:id="rId7"/>
    <p:sldId id="2134806900" r:id="rId8"/>
    <p:sldId id="2134806901" r:id="rId9"/>
    <p:sldId id="2134806902" r:id="rId1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EADA3-6BF0-4958-9213-9348AF34E0F9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E5DF-B3CD-40A4-BEE6-A68744B504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5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74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8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2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4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6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1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1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4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38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D73-B167-4AA2-9771-3FE4A067616B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6FDB-976F-4CCB-9A73-8364CD7AE1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9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48AF74-D879-40B3-B831-ABDF57490A20}"/>
              </a:ext>
            </a:extLst>
          </p:cNvPr>
          <p:cNvSpPr txBox="1"/>
          <p:nvPr/>
        </p:nvSpPr>
        <p:spPr>
          <a:xfrm>
            <a:off x="714264" y="3020080"/>
            <a:ext cx="84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グラファーを使った電子申請の方法</a:t>
            </a:r>
            <a:endParaRPr kumimoji="1" lang="ja-JP" altLang="en-US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03DAF3-14D0-4ED2-B3E4-DC324935EFFA}"/>
              </a:ext>
            </a:extLst>
          </p:cNvPr>
          <p:cNvSpPr txBox="1"/>
          <p:nvPr/>
        </p:nvSpPr>
        <p:spPr>
          <a:xfrm>
            <a:off x="-1" y="1"/>
            <a:ext cx="65406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+mn-ea"/>
              </a:rPr>
              <a:t>2023.1.18</a:t>
            </a:r>
            <a:r>
              <a:rPr kumimoji="1" lang="ja-JP" altLang="en-US" sz="900" b="1" dirty="0">
                <a:latin typeface="+mn-ea"/>
              </a:rPr>
              <a:t> 作成</a:t>
            </a:r>
            <a:endParaRPr kumimoji="1" lang="en-US" altLang="ja-JP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286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AFEB67-B0D8-4DC3-8EF6-DD89AA6BE35E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674485-0F23-4FFB-AC4F-3C26F755FC8D}"/>
              </a:ext>
            </a:extLst>
          </p:cNvPr>
          <p:cNvSpPr txBox="1"/>
          <p:nvPr/>
        </p:nvSpPr>
        <p:spPr>
          <a:xfrm>
            <a:off x="0" y="0"/>
            <a:ext cx="981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１ 市ホームページから電子申請（グラファー）のページへ移動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C63D2AF-3680-B522-7B45-DB6759C44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5" t="5830" r="39692" b="8704"/>
          <a:stretch/>
        </p:blipFill>
        <p:spPr>
          <a:xfrm>
            <a:off x="5245515" y="1026812"/>
            <a:ext cx="3631509" cy="468144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4ED51C6-5884-5C0E-6CAB-B9B7632658B5}"/>
              </a:ext>
            </a:extLst>
          </p:cNvPr>
          <p:cNvSpPr txBox="1"/>
          <p:nvPr/>
        </p:nvSpPr>
        <p:spPr>
          <a:xfrm>
            <a:off x="8570027" y="6608931"/>
            <a:ext cx="1103431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kumimoji="1" lang="ja-JP" altLang="en-US" sz="762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画像はサンプルです</a:t>
            </a:r>
            <a:endParaRPr kumimoji="1" lang="en-US" altLang="ja-JP" sz="762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A102FA9-B239-E6A0-2172-0BFDD96B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6" t="6539" r="39398" b="10362"/>
          <a:stretch/>
        </p:blipFill>
        <p:spPr>
          <a:xfrm>
            <a:off x="503884" y="1019407"/>
            <a:ext cx="3737113" cy="4630427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A80F288-20FD-EBBF-94F2-E80C8FBA6097}"/>
              </a:ext>
            </a:extLst>
          </p:cNvPr>
          <p:cNvSpPr txBox="1"/>
          <p:nvPr/>
        </p:nvSpPr>
        <p:spPr>
          <a:xfrm>
            <a:off x="5246981" y="588321"/>
            <a:ext cx="330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手続き詳細ページ</a:t>
            </a:r>
            <a:endParaRPr kumimoji="1" lang="en-US" altLang="ja-JP" sz="1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418CDB-6827-BA4E-1A5B-3200B9CD8267}"/>
              </a:ext>
            </a:extLst>
          </p:cNvPr>
          <p:cNvSpPr txBox="1"/>
          <p:nvPr/>
        </p:nvSpPr>
        <p:spPr>
          <a:xfrm>
            <a:off x="503885" y="588321"/>
            <a:ext cx="37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袋井市電子申請一覧ページ</a:t>
            </a:r>
            <a:endParaRPr kumimoji="1" lang="en-US" altLang="ja-JP" sz="1600" dirty="0"/>
          </a:p>
        </p:txBody>
      </p:sp>
      <p:sp>
        <p:nvSpPr>
          <p:cNvPr id="46" name="二等辺三角形 45">
            <a:extLst>
              <a:ext uri="{FF2B5EF4-FFF2-40B4-BE49-F238E27FC236}">
                <a16:creationId xmlns:a16="http://schemas.microsoft.com/office/drawing/2014/main" id="{A5508770-2184-A800-6AE8-37026FEDC848}"/>
              </a:ext>
            </a:extLst>
          </p:cNvPr>
          <p:cNvSpPr/>
          <p:nvPr/>
        </p:nvSpPr>
        <p:spPr>
          <a:xfrm rot="5400000">
            <a:off x="4513658" y="3494575"/>
            <a:ext cx="459197" cy="32804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77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ADD83F6-98CD-7DA5-0481-B411F0CFA458}"/>
              </a:ext>
            </a:extLst>
          </p:cNvPr>
          <p:cNvSpPr txBox="1"/>
          <p:nvPr/>
        </p:nvSpPr>
        <p:spPr>
          <a:xfrm>
            <a:off x="4462008" y="3989127"/>
            <a:ext cx="56249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/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詳細</a:t>
            </a:r>
            <a:endParaRPr lang="en-US" altLang="ja-JP" sz="14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C0E754F-C27B-1D9A-92F4-CDDE2070F104}"/>
              </a:ext>
            </a:extLst>
          </p:cNvPr>
          <p:cNvSpPr/>
          <p:nvPr/>
        </p:nvSpPr>
        <p:spPr>
          <a:xfrm rot="5400000" flipH="1">
            <a:off x="6869052" y="5576829"/>
            <a:ext cx="707886" cy="858765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F920815-F7E3-688B-4871-98FD573DE73F}"/>
              </a:ext>
            </a:extLst>
          </p:cNvPr>
          <p:cNvSpPr txBox="1"/>
          <p:nvPr/>
        </p:nvSpPr>
        <p:spPr>
          <a:xfrm>
            <a:off x="2751781" y="5901045"/>
            <a:ext cx="398295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手続き詳細ページなどから、</a:t>
            </a:r>
            <a:endParaRPr kumimoji="1" lang="en-US" altLang="ja-JP" sz="2000" dirty="0"/>
          </a:p>
          <a:p>
            <a:r>
              <a:rPr kumimoji="1" lang="ja-JP" altLang="en-US" sz="2000" dirty="0"/>
              <a:t>該当手続きの電子申請ページへ</a:t>
            </a:r>
            <a:endParaRPr kumimoji="1" lang="en-US" altLang="ja-JP" sz="20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95F9B0E2-A5F2-7D25-0093-940B0284064D}"/>
              </a:ext>
            </a:extLst>
          </p:cNvPr>
          <p:cNvSpPr/>
          <p:nvPr/>
        </p:nvSpPr>
        <p:spPr>
          <a:xfrm>
            <a:off x="597291" y="5435600"/>
            <a:ext cx="1891909" cy="214234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086CB226-FBBF-9F9D-894D-B6A8ED0D6D0C}"/>
              </a:ext>
            </a:extLst>
          </p:cNvPr>
          <p:cNvSpPr/>
          <p:nvPr/>
        </p:nvSpPr>
        <p:spPr>
          <a:xfrm rot="5400000" flipH="1" flipV="1">
            <a:off x="1977627" y="5608669"/>
            <a:ext cx="639526" cy="721856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24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２ グラファーにログインする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4AC789-507E-B32D-62A0-7E62FD4D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8" t="19141" r="11470" b="16156"/>
          <a:stretch/>
        </p:blipFill>
        <p:spPr>
          <a:xfrm>
            <a:off x="183776" y="888213"/>
            <a:ext cx="5059878" cy="4938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BD9438F-8AF0-9210-C020-FF3565B30041}"/>
              </a:ext>
            </a:extLst>
          </p:cNvPr>
          <p:cNvSpPr/>
          <p:nvPr/>
        </p:nvSpPr>
        <p:spPr>
          <a:xfrm>
            <a:off x="1588435" y="5071346"/>
            <a:ext cx="2349501" cy="419119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3713599A-99F2-7F0B-6E10-B6D2E35C4223}"/>
              </a:ext>
            </a:extLst>
          </p:cNvPr>
          <p:cNvSpPr/>
          <p:nvPr/>
        </p:nvSpPr>
        <p:spPr>
          <a:xfrm rot="5400000" flipH="1" flipV="1">
            <a:off x="4212274" y="4450664"/>
            <a:ext cx="191006" cy="2270607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A23C1AE-1B09-1A98-090D-FC24C977C8B5}"/>
              </a:ext>
            </a:extLst>
          </p:cNvPr>
          <p:cNvSpPr/>
          <p:nvPr/>
        </p:nvSpPr>
        <p:spPr>
          <a:xfrm>
            <a:off x="1740835" y="4206275"/>
            <a:ext cx="2038351" cy="419119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AD3CC66-5BC8-22E7-68F3-382AB844BB20}"/>
              </a:ext>
            </a:extLst>
          </p:cNvPr>
          <p:cNvSpPr/>
          <p:nvPr/>
        </p:nvSpPr>
        <p:spPr>
          <a:xfrm rot="5400000" flipV="1">
            <a:off x="3357737" y="2104781"/>
            <a:ext cx="1900077" cy="2270606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15C976-DB4D-0CA8-4935-51C5C75D0E5E}"/>
              </a:ext>
            </a:extLst>
          </p:cNvPr>
          <p:cNvSpPr txBox="1"/>
          <p:nvPr/>
        </p:nvSpPr>
        <p:spPr>
          <a:xfrm>
            <a:off x="5555498" y="912331"/>
            <a:ext cx="398295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/>
              <a:t>いずれかの方法</a:t>
            </a:r>
            <a:r>
              <a:rPr kumimoji="1" lang="ja-JP" altLang="en-US" sz="2000" b="1" dirty="0"/>
              <a:t>で申請に進む</a:t>
            </a:r>
            <a:endParaRPr kumimoji="1" lang="en-US" altLang="ja-JP" sz="2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5555498" y="1763107"/>
            <a:ext cx="4166726" cy="20928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「ログインして申請に進む」</a:t>
            </a:r>
            <a:endParaRPr kumimoji="1" lang="en-US" altLang="ja-JP" u="sng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・グラファーのアカウントの他</a:t>
            </a:r>
            <a:endParaRPr kumimoji="1" lang="en-US" altLang="ja-JP" sz="1600" dirty="0"/>
          </a:p>
          <a:p>
            <a:r>
              <a:rPr kumimoji="1" lang="ja-JP" altLang="en-US" sz="1600" dirty="0"/>
              <a:t>　</a:t>
            </a:r>
            <a:r>
              <a:rPr kumimoji="1" lang="en-US" altLang="ja-JP" sz="1600" dirty="0"/>
              <a:t>Google, LINE</a:t>
            </a:r>
            <a:r>
              <a:rPr kumimoji="1" lang="ja-JP" altLang="en-US" sz="1600" dirty="0"/>
              <a:t>アカウントでもログイン可能。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・グラファーアカウントの新規作成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・アカウントがあれば途中保存が可能</a:t>
            </a:r>
            <a:endParaRPr kumimoji="1" lang="en-US" altLang="ja-JP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C1DA7C-56F5-FB2B-7AB1-B0286C9DE512}"/>
              </a:ext>
            </a:extLst>
          </p:cNvPr>
          <p:cNvSpPr txBox="1"/>
          <p:nvPr/>
        </p:nvSpPr>
        <p:spPr>
          <a:xfrm>
            <a:off x="5555498" y="4465297"/>
            <a:ext cx="4362737" cy="16004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「メールを認証して申請に進む」</a:t>
            </a:r>
            <a:endParaRPr kumimoji="1" lang="en-US" altLang="ja-JP" u="sng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申請担当者のメールアドレスを入力すると、申請リンクが記載されたメールが送られます。申請リンクをクリックして、申請にお進み下さい。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1220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３ 利用規約に同意する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4D66DB-5342-F4D5-6D7C-ACAD329B4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1" t="26065" r="32834" b="15175"/>
          <a:stretch/>
        </p:blipFill>
        <p:spPr>
          <a:xfrm>
            <a:off x="203200" y="889000"/>
            <a:ext cx="5079999" cy="4743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BD9438F-8AF0-9210-C020-FF3565B30041}"/>
              </a:ext>
            </a:extLst>
          </p:cNvPr>
          <p:cNvSpPr/>
          <p:nvPr/>
        </p:nvSpPr>
        <p:spPr>
          <a:xfrm>
            <a:off x="2057399" y="4481309"/>
            <a:ext cx="265177" cy="264427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9FA18D9D-443F-86C5-C8D6-1BEE7867BE7F}"/>
              </a:ext>
            </a:extLst>
          </p:cNvPr>
          <p:cNvSpPr/>
          <p:nvPr/>
        </p:nvSpPr>
        <p:spPr>
          <a:xfrm>
            <a:off x="1065793" y="4617720"/>
            <a:ext cx="1110479" cy="658368"/>
          </a:xfrm>
          <a:custGeom>
            <a:avLst/>
            <a:gdLst>
              <a:gd name="connsiteX0" fmla="*/ 694944 w 786384"/>
              <a:gd name="connsiteY0" fmla="*/ 0 h 658368"/>
              <a:gd name="connsiteX1" fmla="*/ 0 w 786384"/>
              <a:gd name="connsiteY1" fmla="*/ 0 h 658368"/>
              <a:gd name="connsiteX2" fmla="*/ 0 w 786384"/>
              <a:gd name="connsiteY2" fmla="*/ 658368 h 658368"/>
              <a:gd name="connsiteX3" fmla="*/ 786384 w 786384"/>
              <a:gd name="connsiteY3" fmla="*/ 658368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84" h="658368">
                <a:moveTo>
                  <a:pt x="694944" y="0"/>
                </a:moveTo>
                <a:lnTo>
                  <a:pt x="0" y="0"/>
                </a:lnTo>
                <a:lnTo>
                  <a:pt x="0" y="658368"/>
                </a:lnTo>
                <a:lnTo>
                  <a:pt x="786384" y="658368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681747" y="4305518"/>
            <a:ext cx="1457950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チェック</a:t>
            </a:r>
            <a:r>
              <a:rPr kumimoji="1" lang="ja-JP" altLang="en-US" sz="1100" dirty="0"/>
              <a:t>を入れて</a:t>
            </a:r>
            <a:endParaRPr kumimoji="1" lang="en-US" altLang="ja-JP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468B6F-2BDC-A685-CEF0-5627CF49CB4B}"/>
              </a:ext>
            </a:extLst>
          </p:cNvPr>
          <p:cNvSpPr txBox="1"/>
          <p:nvPr/>
        </p:nvSpPr>
        <p:spPr>
          <a:xfrm>
            <a:off x="681747" y="5355836"/>
            <a:ext cx="99160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申請に進む</a:t>
            </a:r>
            <a:endParaRPr kumimoji="1" lang="en-US" altLang="ja-JP" sz="11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C1DA7C-56F5-FB2B-7AB1-B0286C9DE512}"/>
              </a:ext>
            </a:extLst>
          </p:cNvPr>
          <p:cNvSpPr txBox="1"/>
          <p:nvPr/>
        </p:nvSpPr>
        <p:spPr>
          <a:xfrm>
            <a:off x="3837785" y="4666026"/>
            <a:ext cx="43627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利用規約を</a:t>
            </a:r>
            <a:endParaRPr kumimoji="1" lang="en-US" altLang="ja-JP" sz="1400" u="sng" dirty="0"/>
          </a:p>
          <a:p>
            <a:r>
              <a:rPr kumimoji="1" lang="ja-JP" altLang="en-US" sz="1400" u="sng" dirty="0"/>
              <a:t>ご確認ください</a:t>
            </a:r>
            <a:endParaRPr kumimoji="1" lang="en-US" altLang="ja-JP" sz="1400" u="sng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60AA5EF-68B6-7429-675C-7DA7CBF6CEB5}"/>
              </a:ext>
            </a:extLst>
          </p:cNvPr>
          <p:cNvSpPr/>
          <p:nvPr/>
        </p:nvSpPr>
        <p:spPr>
          <a:xfrm>
            <a:off x="2213745" y="4666026"/>
            <a:ext cx="1251831" cy="255501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3E57338-6292-5B6D-69E2-422E1564FDA2}"/>
              </a:ext>
            </a:extLst>
          </p:cNvPr>
          <p:cNvSpPr/>
          <p:nvPr/>
        </p:nvSpPr>
        <p:spPr>
          <a:xfrm>
            <a:off x="3465576" y="4828032"/>
            <a:ext cx="420624" cy="0"/>
          </a:xfrm>
          <a:custGeom>
            <a:avLst/>
            <a:gdLst>
              <a:gd name="connsiteX0" fmla="*/ 0 w 420624"/>
              <a:gd name="connsiteY0" fmla="*/ 0 h 0"/>
              <a:gd name="connsiteX1" fmla="*/ 420624 w 4206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624">
                <a:moveTo>
                  <a:pt x="0" y="0"/>
                </a:moveTo>
                <a:lnTo>
                  <a:pt x="420624" y="0"/>
                </a:ln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47D97E-BD93-F97B-39BD-E7F48C879005}"/>
              </a:ext>
            </a:extLst>
          </p:cNvPr>
          <p:cNvSpPr txBox="1"/>
          <p:nvPr/>
        </p:nvSpPr>
        <p:spPr>
          <a:xfrm>
            <a:off x="5739274" y="3343019"/>
            <a:ext cx="398295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利用規約に同意して申請に進む</a:t>
            </a: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411812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４ 申請企業名と申請担当者の情報を入力する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5356071" y="1925589"/>
            <a:ext cx="4166726" cy="13542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申請者＝審査を受ける法人</a:t>
            </a:r>
            <a:endParaRPr kumimoji="1" lang="en-US" altLang="ja-JP" u="sng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・審査を受ける法人（申請者）の</a:t>
            </a:r>
            <a:endParaRPr kumimoji="1" lang="en-US" altLang="ja-JP" sz="1600" dirty="0"/>
          </a:p>
          <a:p>
            <a:r>
              <a:rPr kumimoji="1" lang="ja-JP" altLang="en-US" sz="1600" dirty="0"/>
              <a:t>　社名を入力してください。</a:t>
            </a:r>
            <a:endParaRPr kumimoji="1" lang="en-US" altLang="ja-JP" sz="1600" dirty="0"/>
          </a:p>
          <a:p>
            <a:endParaRPr kumimoji="1" lang="en-US" altLang="ja-JP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82DB7A-4F17-1A37-2735-B6549603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524" r="19487" b="9533"/>
          <a:stretch/>
        </p:blipFill>
        <p:spPr>
          <a:xfrm>
            <a:off x="183776" y="701335"/>
            <a:ext cx="4362736" cy="5946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6D90D0-B5CB-B57D-2EE6-8B7DF6BA5340}"/>
              </a:ext>
            </a:extLst>
          </p:cNvPr>
          <p:cNvSpPr txBox="1"/>
          <p:nvPr/>
        </p:nvSpPr>
        <p:spPr>
          <a:xfrm>
            <a:off x="5310722" y="4174343"/>
            <a:ext cx="4362736" cy="8925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担当者＝申請に関して</a:t>
            </a:r>
            <a:endParaRPr kumimoji="1" lang="en-US" altLang="ja-JP" u="sng" dirty="0"/>
          </a:p>
          <a:p>
            <a:r>
              <a:rPr kumimoji="1" lang="ja-JP" altLang="en-US" dirty="0"/>
              <a:t>　　　　</a:t>
            </a:r>
            <a:r>
              <a:rPr kumimoji="1" lang="ja-JP" altLang="en-US" u="sng" dirty="0"/>
              <a:t>市担当者とやり取りを行う人</a:t>
            </a:r>
            <a:endParaRPr kumimoji="1" lang="en-US" altLang="ja-JP" u="sng" dirty="0"/>
          </a:p>
          <a:p>
            <a:endParaRPr kumimoji="1" lang="en-US" altLang="ja-JP" sz="16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EEE9565-0FCB-C796-8321-C224991879FF}"/>
              </a:ext>
            </a:extLst>
          </p:cNvPr>
          <p:cNvSpPr/>
          <p:nvPr/>
        </p:nvSpPr>
        <p:spPr>
          <a:xfrm>
            <a:off x="296193" y="3079975"/>
            <a:ext cx="4250319" cy="2375286"/>
          </a:xfrm>
          <a:prstGeom prst="roundRect">
            <a:avLst>
              <a:gd name="adj" fmla="val 24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E785015-BAB0-E0C3-07C9-EA33CF2763E3}"/>
              </a:ext>
            </a:extLst>
          </p:cNvPr>
          <p:cNvSpPr/>
          <p:nvPr/>
        </p:nvSpPr>
        <p:spPr>
          <a:xfrm rot="5400000" flipH="1" flipV="1">
            <a:off x="4787329" y="3898325"/>
            <a:ext cx="191560" cy="673190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CB5A35C-E3F9-ECE5-97E5-FEA11BE70E98}"/>
              </a:ext>
            </a:extLst>
          </p:cNvPr>
          <p:cNvSpPr/>
          <p:nvPr/>
        </p:nvSpPr>
        <p:spPr>
          <a:xfrm>
            <a:off x="296193" y="2343780"/>
            <a:ext cx="4250319" cy="722970"/>
          </a:xfrm>
          <a:prstGeom prst="roundRect">
            <a:avLst>
              <a:gd name="adj" fmla="val 24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47FD86F-E9C4-76AB-4BF7-07CB85FC4AFC}"/>
              </a:ext>
            </a:extLst>
          </p:cNvPr>
          <p:cNvSpPr/>
          <p:nvPr/>
        </p:nvSpPr>
        <p:spPr>
          <a:xfrm rot="5400000" flipV="1">
            <a:off x="4647499" y="1761821"/>
            <a:ext cx="229915" cy="914494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04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859F2B2-1BDE-D1AE-5628-06EFC58AF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1" t="14445" r="19102" b="7151"/>
          <a:stretch/>
        </p:blipFill>
        <p:spPr>
          <a:xfrm>
            <a:off x="112417" y="543599"/>
            <a:ext cx="4642054" cy="6402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５ 詳細情報を入力する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5151531" y="1920660"/>
            <a:ext cx="4549929" cy="16004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受任者はありますか</a:t>
            </a:r>
            <a:endParaRPr kumimoji="1" lang="en-US" altLang="ja-JP" u="sng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・受任者が存在する場合は、受任者ありを選択してください。記入項目が追加されますので、入力をお願いします。</a:t>
            </a:r>
            <a:endParaRPr kumimoji="1" lang="en-US" altLang="ja-JP" sz="1600" dirty="0"/>
          </a:p>
          <a:p>
            <a:endParaRPr kumimoji="1" lang="en-US" altLang="ja-JP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6D90D0-B5CB-B57D-2EE6-8B7DF6BA5340}"/>
              </a:ext>
            </a:extLst>
          </p:cNvPr>
          <p:cNvSpPr txBox="1"/>
          <p:nvPr/>
        </p:nvSpPr>
        <p:spPr>
          <a:xfrm>
            <a:off x="5106183" y="4169414"/>
            <a:ext cx="4362736" cy="13542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申請代理人はありますか</a:t>
            </a:r>
            <a:endParaRPr kumimoji="1" lang="en-US" altLang="ja-JP" u="sng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・行政書士の方が代理申請している場合は、代理申請ありを選択してください。記入項目が追加されますので、入力をお願いします。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0281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６ 登録希望業種を入力する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5356071" y="2798816"/>
            <a:ext cx="4549929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希望する業種が２つ以上ある場合は</a:t>
            </a:r>
            <a:endParaRPr kumimoji="1" lang="en-US" altLang="ja-JP" u="sng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「追加する」を選択して入力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・希望する業種をもれなく入力してください。</a:t>
            </a:r>
            <a:endParaRPr kumimoji="1" lang="en-US" altLang="ja-JP" sz="1600" dirty="0"/>
          </a:p>
          <a:p>
            <a:endParaRPr kumimoji="1" lang="en-US" altLang="ja-JP" sz="1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3233AD3-422F-19E0-74C5-80FA4EC95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61" t="28174" r="22185" b="10943"/>
          <a:stretch/>
        </p:blipFill>
        <p:spPr>
          <a:xfrm>
            <a:off x="126614" y="573606"/>
            <a:ext cx="4627856" cy="5187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EDF4936-6C32-6433-BD76-0281A1980FC6}"/>
              </a:ext>
            </a:extLst>
          </p:cNvPr>
          <p:cNvSpPr/>
          <p:nvPr/>
        </p:nvSpPr>
        <p:spPr>
          <a:xfrm>
            <a:off x="427170" y="3779727"/>
            <a:ext cx="4327300" cy="335073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BEE35AF-5D2C-BC8B-7A20-093E3F8570D1}"/>
              </a:ext>
            </a:extLst>
          </p:cNvPr>
          <p:cNvSpPr/>
          <p:nvPr/>
        </p:nvSpPr>
        <p:spPr>
          <a:xfrm rot="5400000" flipV="1">
            <a:off x="4639907" y="3167123"/>
            <a:ext cx="655347" cy="523756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EFA8D9-D918-DF85-FAA5-8E8D9CA2D4E6}"/>
              </a:ext>
            </a:extLst>
          </p:cNvPr>
          <p:cNvSpPr/>
          <p:nvPr/>
        </p:nvSpPr>
        <p:spPr>
          <a:xfrm>
            <a:off x="4231164" y="3264155"/>
            <a:ext cx="265177" cy="264427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0E57BF-6E8E-5212-2B8F-E3FE74AF9EE7}"/>
              </a:ext>
            </a:extLst>
          </p:cNvPr>
          <p:cNvSpPr txBox="1"/>
          <p:nvPr/>
        </p:nvSpPr>
        <p:spPr>
          <a:xfrm>
            <a:off x="3296520" y="2940312"/>
            <a:ext cx="1457950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業種を選択する</a:t>
            </a:r>
            <a:endParaRPr kumimoji="1"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424943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７ 申請情報を最終確認する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CD8924-C08C-B24A-29A9-19291CE28F9C}"/>
              </a:ext>
            </a:extLst>
          </p:cNvPr>
          <p:cNvSpPr txBox="1"/>
          <p:nvPr/>
        </p:nvSpPr>
        <p:spPr>
          <a:xfrm>
            <a:off x="4861112" y="1692108"/>
            <a:ext cx="454992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申請内容を確認して、修正点があれば</a:t>
            </a:r>
            <a:endParaRPr kumimoji="1" lang="en-US" altLang="ja-JP" u="sng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「編集する」から修正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EE1F5F-D10B-55E7-B45B-7DAF1190C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2" t="25941" r="35384" b="39212"/>
          <a:stretch/>
        </p:blipFill>
        <p:spPr>
          <a:xfrm>
            <a:off x="296193" y="920013"/>
            <a:ext cx="3791143" cy="245141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D9C1C36-B4C2-0D89-00A1-04C8C09F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4" t="50153" r="35385" b="22194"/>
          <a:stretch/>
        </p:blipFill>
        <p:spPr>
          <a:xfrm>
            <a:off x="296193" y="4005641"/>
            <a:ext cx="3827776" cy="19865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6A343D-C4A3-2E17-8FE5-1C14014F9D30}"/>
              </a:ext>
            </a:extLst>
          </p:cNvPr>
          <p:cNvSpPr txBox="1"/>
          <p:nvPr/>
        </p:nvSpPr>
        <p:spPr>
          <a:xfrm>
            <a:off x="1363208" y="3701496"/>
            <a:ext cx="145795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中略</a:t>
            </a:r>
            <a:endParaRPr kumimoji="1" lang="en-US" altLang="ja-JP" sz="11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EDF4936-6C32-6433-BD76-0281A1980FC6}"/>
              </a:ext>
            </a:extLst>
          </p:cNvPr>
          <p:cNvSpPr/>
          <p:nvPr/>
        </p:nvSpPr>
        <p:spPr>
          <a:xfrm>
            <a:off x="1239717" y="5390832"/>
            <a:ext cx="1938913" cy="478808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EFA8D9-D918-DF85-FAA5-8E8D9CA2D4E6}"/>
              </a:ext>
            </a:extLst>
          </p:cNvPr>
          <p:cNvSpPr/>
          <p:nvPr/>
        </p:nvSpPr>
        <p:spPr>
          <a:xfrm>
            <a:off x="3504694" y="2237658"/>
            <a:ext cx="619275" cy="336209"/>
          </a:xfrm>
          <a:prstGeom prst="roundRect">
            <a:avLst>
              <a:gd name="adj" fmla="val 85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B313C81-5E3E-CE31-4A5E-EAC9880356E5}"/>
              </a:ext>
            </a:extLst>
          </p:cNvPr>
          <p:cNvSpPr/>
          <p:nvPr/>
        </p:nvSpPr>
        <p:spPr>
          <a:xfrm rot="5400000" flipV="1">
            <a:off x="4162236" y="1672893"/>
            <a:ext cx="182761" cy="930283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268907E-CABC-850F-D0F8-6B778FF710EF}"/>
              </a:ext>
            </a:extLst>
          </p:cNvPr>
          <p:cNvSpPr/>
          <p:nvPr/>
        </p:nvSpPr>
        <p:spPr>
          <a:xfrm rot="5400000" flipV="1">
            <a:off x="3456504" y="4154310"/>
            <a:ext cx="663941" cy="1860566"/>
          </a:xfrm>
          <a:custGeom>
            <a:avLst/>
            <a:gdLst>
              <a:gd name="connsiteX0" fmla="*/ 596900 w 596900"/>
              <a:gd name="connsiteY0" fmla="*/ 0 h 2082800"/>
              <a:gd name="connsiteX1" fmla="*/ 0 w 596900"/>
              <a:gd name="connsiteY1" fmla="*/ 0 h 2082800"/>
              <a:gd name="connsiteX2" fmla="*/ 0 w 596900"/>
              <a:gd name="connsiteY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900" h="2082800">
                <a:moveTo>
                  <a:pt x="596900" y="0"/>
                </a:moveTo>
                <a:lnTo>
                  <a:pt x="0" y="0"/>
                </a:lnTo>
                <a:lnTo>
                  <a:pt x="0" y="208280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D6EA94-96FF-E09D-83E2-50F137D87029}"/>
              </a:ext>
            </a:extLst>
          </p:cNvPr>
          <p:cNvSpPr txBox="1"/>
          <p:nvPr/>
        </p:nvSpPr>
        <p:spPr>
          <a:xfrm>
            <a:off x="4890987" y="4429456"/>
            <a:ext cx="454992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</a:rPr>
              <a:t>「この内容で申請する」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ボタンを押して完了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5CB193-CFA5-48EA-92CF-1BA7AC7826B6}"/>
              </a:ext>
            </a:extLst>
          </p:cNvPr>
          <p:cNvSpPr/>
          <p:nvPr/>
        </p:nvSpPr>
        <p:spPr>
          <a:xfrm>
            <a:off x="0" y="0"/>
            <a:ext cx="9906000" cy="426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FFDD32-6CD9-4D7E-B324-EC01FFC40587}"/>
              </a:ext>
            </a:extLst>
          </p:cNvPr>
          <p:cNvSpPr txBox="1"/>
          <p:nvPr/>
        </p:nvSpPr>
        <p:spPr>
          <a:xfrm>
            <a:off x="0" y="0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８ 受付メールを印刷して申請書類（原本）を提出する</a:t>
            </a:r>
            <a:endParaRPr kumimoji="1"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45A6251-7CA4-3666-5BB4-A17C356DC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5" t="24928" r="18860" b="12469"/>
          <a:stretch/>
        </p:blipFill>
        <p:spPr>
          <a:xfrm>
            <a:off x="296193" y="1021408"/>
            <a:ext cx="6524978" cy="5104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3FD1A88-4D7C-D17B-7E95-809AA53051F3}"/>
              </a:ext>
            </a:extLst>
          </p:cNvPr>
          <p:cNvCxnSpPr/>
          <p:nvPr/>
        </p:nvCxnSpPr>
        <p:spPr>
          <a:xfrm>
            <a:off x="1132277" y="2301669"/>
            <a:ext cx="150142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CA3797E-AB2F-E229-4F0B-69C817458289}"/>
              </a:ext>
            </a:extLst>
          </p:cNvPr>
          <p:cNvCxnSpPr>
            <a:cxnSpLocks/>
          </p:cNvCxnSpPr>
          <p:nvPr/>
        </p:nvCxnSpPr>
        <p:spPr>
          <a:xfrm>
            <a:off x="381566" y="2589535"/>
            <a:ext cx="43462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1069C046-B835-DCB0-7533-A3CC76D7FE11}"/>
              </a:ext>
            </a:extLst>
          </p:cNvPr>
          <p:cNvSpPr/>
          <p:nvPr/>
        </p:nvSpPr>
        <p:spPr>
          <a:xfrm rot="5400000">
            <a:off x="7066244" y="3494575"/>
            <a:ext cx="459197" cy="32804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77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3A68C4-EDD9-DD43-3FC6-0310ED601EF5}"/>
              </a:ext>
            </a:extLst>
          </p:cNvPr>
          <p:cNvSpPr txBox="1"/>
          <p:nvPr/>
        </p:nvSpPr>
        <p:spPr>
          <a:xfrm>
            <a:off x="7014594" y="4030715"/>
            <a:ext cx="56249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/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印刷</a:t>
            </a:r>
            <a:endParaRPr lang="en-US" altLang="ja-JP" sz="140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3925DF-A236-9ACA-BE84-042C2EB40629}"/>
              </a:ext>
            </a:extLst>
          </p:cNvPr>
          <p:cNvSpPr txBox="1"/>
          <p:nvPr/>
        </p:nvSpPr>
        <p:spPr>
          <a:xfrm>
            <a:off x="7770513" y="3196933"/>
            <a:ext cx="177575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受付メールを</a:t>
            </a:r>
            <a:endParaRPr kumimoji="1" lang="en-US" altLang="ja-JP" u="sng" dirty="0"/>
          </a:p>
          <a:p>
            <a:r>
              <a:rPr kumimoji="1" lang="ja-JP" altLang="en-US" u="sng" dirty="0"/>
              <a:t>申請書類に</a:t>
            </a:r>
            <a:endParaRPr kumimoji="1" lang="en-US" altLang="ja-JP" u="sng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添付する。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8724B-5EF4-E493-0A23-6F6F42A3070C}"/>
              </a:ext>
            </a:extLst>
          </p:cNvPr>
          <p:cNvSpPr txBox="1"/>
          <p:nvPr/>
        </p:nvSpPr>
        <p:spPr>
          <a:xfrm>
            <a:off x="7773523" y="4886033"/>
            <a:ext cx="1888167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申請書類を</a:t>
            </a:r>
            <a:endParaRPr kumimoji="1" lang="en-US" altLang="ja-JP" u="sng" dirty="0"/>
          </a:p>
          <a:p>
            <a:r>
              <a:rPr kumimoji="1" lang="ja-JP" altLang="en-US" b="1" u="sng" dirty="0"/>
              <a:t>郵送または</a:t>
            </a:r>
            <a:endParaRPr kumimoji="1" lang="en-US" altLang="ja-JP" b="1" u="sng" dirty="0"/>
          </a:p>
          <a:p>
            <a:r>
              <a:rPr kumimoji="1" lang="ja-JP" altLang="en-US" b="1" u="sng" dirty="0"/>
              <a:t>窓口へ提出する。</a:t>
            </a:r>
            <a:endParaRPr kumimoji="1" lang="en-US" altLang="ja-JP" b="1" u="sng" dirty="0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4EF5FD08-6A23-2390-B05A-0A4BE496252D}"/>
              </a:ext>
            </a:extLst>
          </p:cNvPr>
          <p:cNvSpPr/>
          <p:nvPr/>
        </p:nvSpPr>
        <p:spPr>
          <a:xfrm rot="10800000">
            <a:off x="8258410" y="4430986"/>
            <a:ext cx="459197" cy="32804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77"/>
          </a:p>
        </p:txBody>
      </p:sp>
    </p:spTree>
    <p:extLst>
      <p:ext uri="{BB962C8B-B14F-4D97-AF65-F5344CB8AC3E}">
        <p14:creationId xmlns:p14="http://schemas.microsoft.com/office/powerpoint/2010/main" val="78387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391</Words>
  <Application>Microsoft Office PowerPoint</Application>
  <PresentationFormat>A4 210 x 297 mm</PresentationFormat>
  <Paragraphs>62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袋井市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0004479</dc:creator>
  <cp:lastModifiedBy>0600696</cp:lastModifiedBy>
  <cp:revision>155</cp:revision>
  <cp:lastPrinted>2022-02-17T09:23:18Z</cp:lastPrinted>
  <dcterms:created xsi:type="dcterms:W3CDTF">2021-09-15T03:43:09Z</dcterms:created>
  <dcterms:modified xsi:type="dcterms:W3CDTF">2023-01-24T05:39:45Z</dcterms:modified>
</cp:coreProperties>
</file>